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66" r:id="rId5"/>
    <p:sldId id="263" r:id="rId6"/>
    <p:sldId id="264" r:id="rId7"/>
    <p:sldId id="278" r:id="rId8"/>
    <p:sldId id="280" r:id="rId9"/>
    <p:sldId id="279" r:id="rId10"/>
    <p:sldId id="275" r:id="rId11"/>
    <p:sldId id="276" r:id="rId12"/>
    <p:sldId id="305" r:id="rId13"/>
    <p:sldId id="302" r:id="rId14"/>
    <p:sldId id="303" r:id="rId15"/>
    <p:sldId id="297" r:id="rId16"/>
    <p:sldId id="288" r:id="rId17"/>
    <p:sldId id="261" r:id="rId18"/>
    <p:sldId id="262" r:id="rId19"/>
    <p:sldId id="304" r:id="rId20"/>
    <p:sldId id="285" r:id="rId21"/>
    <p:sldId id="301" r:id="rId22"/>
    <p:sldId id="308" r:id="rId23"/>
    <p:sldId id="286" r:id="rId24"/>
    <p:sldId id="287" r:id="rId25"/>
    <p:sldId id="271" r:id="rId26"/>
    <p:sldId id="289" r:id="rId27"/>
    <p:sldId id="290" r:id="rId28"/>
    <p:sldId id="277" r:id="rId29"/>
    <p:sldId id="307" r:id="rId30"/>
    <p:sldId id="265" r:id="rId31"/>
    <p:sldId id="293" r:id="rId32"/>
    <p:sldId id="294" r:id="rId33"/>
    <p:sldId id="295" r:id="rId34"/>
    <p:sldId id="296" r:id="rId35"/>
    <p:sldId id="298" r:id="rId36"/>
    <p:sldId id="299" r:id="rId37"/>
    <p:sldId id="300" r:id="rId38"/>
    <p:sldId id="272" r:id="rId39"/>
    <p:sldId id="306" r:id="rId40"/>
    <p:sldId id="292" r:id="rId41"/>
    <p:sldId id="291" r:id="rId42"/>
    <p:sldId id="284" r:id="rId43"/>
    <p:sldId id="30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17" autoAdjust="0"/>
    <p:restoredTop sz="94660"/>
  </p:normalViewPr>
  <p:slideViewPr>
    <p:cSldViewPr>
      <p:cViewPr varScale="1">
        <p:scale>
          <a:sx n="68" d="100"/>
          <a:sy n="68" d="100"/>
        </p:scale>
        <p:origin x="11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697429"/>
      </p:ext>
    </p:extLst>
  </p:cSld>
  <p:clrMapOvr>
    <a:masterClrMapping/>
  </p:clrMapOvr>
  <p:transition spd="med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10588"/>
      </p:ext>
    </p:extLst>
  </p:cSld>
  <p:clrMapOvr>
    <a:masterClrMapping/>
  </p:clrMapOvr>
  <p:transition spd="med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442231"/>
      </p:ext>
    </p:extLst>
  </p:cSld>
  <p:clrMapOvr>
    <a:masterClrMapping/>
  </p:clrMapOvr>
  <p:transition spd="med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26157"/>
      </p:ext>
    </p:extLst>
  </p:cSld>
  <p:clrMapOvr>
    <a:masterClrMapping/>
  </p:clrMapOvr>
  <p:transition spd="med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699181"/>
      </p:ext>
    </p:extLst>
  </p:cSld>
  <p:clrMapOvr>
    <a:masterClrMapping/>
  </p:clrMapOvr>
  <p:transition spd="med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35693"/>
      </p:ext>
    </p:extLst>
  </p:cSld>
  <p:clrMapOvr>
    <a:masterClrMapping/>
  </p:clrMapOvr>
  <p:transition spd="med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7422"/>
      </p:ext>
    </p:extLst>
  </p:cSld>
  <p:clrMapOvr>
    <a:masterClrMapping/>
  </p:clrMapOvr>
  <p:transition spd="med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803064"/>
      </p:ext>
    </p:extLst>
  </p:cSld>
  <p:clrMapOvr>
    <a:masterClrMapping/>
  </p:clrMapOvr>
  <p:transition spd="med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69697"/>
      </p:ext>
    </p:extLst>
  </p:cSld>
  <p:clrMapOvr>
    <a:masterClrMapping/>
  </p:clrMapOvr>
  <p:transition spd="med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16456"/>
      </p:ext>
    </p:extLst>
  </p:cSld>
  <p:clrMapOvr>
    <a:masterClrMapping/>
  </p:clrMapOvr>
  <p:transition spd="med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93067"/>
      </p:ext>
    </p:extLst>
  </p:cSld>
  <p:clrMapOvr>
    <a:masterClrMapping/>
  </p:clrMapOvr>
  <p:transition spd="med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dnz8khust.ucoz.com/index/gurtok_khudozhno_teatralnoji_dijalnosti/0-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g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B33DB8-B66A-FC69-28C9-CA4F9825E405}"/>
              </a:ext>
            </a:extLst>
          </p:cNvPr>
          <p:cNvSpPr txBox="1"/>
          <p:nvPr/>
        </p:nvSpPr>
        <p:spPr>
          <a:xfrm>
            <a:off x="827584" y="0"/>
            <a:ext cx="8316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ЗВІТ</a:t>
            </a:r>
            <a:br>
              <a:rPr lang="ru-RU" sz="3200" b="1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ПУЛИНСЬКОГО ЗДО №2 «Сонечко» </a:t>
            </a:r>
            <a:br>
              <a:rPr lang="ru-RU" sz="3200" b="1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2024 р.</a:t>
            </a:r>
            <a:endParaRPr lang="ru-UA" sz="3200" dirty="0"/>
          </a:p>
        </p:txBody>
      </p:sp>
      <p:pic>
        <p:nvPicPr>
          <p:cNvPr id="4" name="Picture 2" descr="Немає опису світлини.">
            <a:extLst>
              <a:ext uri="{FF2B5EF4-FFF2-40B4-BE49-F238E27FC236}">
                <a16:creationId xmlns:a16="http://schemas.microsoft.com/office/drawing/2014/main" id="{E3D4B4E7-B913-466E-E7BB-F69BF1C50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19" y="4673428"/>
            <a:ext cx="3424419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7DBE09-272E-2D50-8CFB-9B1B340A9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92" y="1537050"/>
            <a:ext cx="4158208" cy="311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882694-E6A2-B1CB-BAAA-9E0CB90BB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062"/>
            <a:ext cx="5366319" cy="402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631242"/>
      </p:ext>
    </p:extLst>
  </p:cSld>
  <p:clrMapOvr>
    <a:masterClrMapping/>
  </p:clrMapOvr>
  <p:transition spd="med" advClick="0" advTm="629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BF477-86BC-9FFA-6C36-9218FD8E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Брали участь у Добрій практиці «Сучасна освіта - 2024».</a:t>
            </a:r>
            <a:endParaRPr lang="ru-UA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EE44242-B40C-4689-4F01-DE0F61102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49" y="1712167"/>
            <a:ext cx="7383551" cy="5111689"/>
          </a:xfrm>
        </p:spPr>
      </p:pic>
    </p:spTree>
    <p:extLst>
      <p:ext uri="{BB962C8B-B14F-4D97-AF65-F5344CB8AC3E}">
        <p14:creationId xmlns:p14="http://schemas.microsoft.com/office/powerpoint/2010/main" val="864091425"/>
      </p:ext>
    </p:extLst>
  </p:cSld>
  <p:clrMapOvr>
    <a:masterClrMapping/>
  </p:clrMapOvr>
  <p:transition spd="med"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A50D3-F723-B91B-7F77-08043C96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F00916BB-CEA1-AD11-FC26-23C5ABD73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" y="2354552"/>
            <a:ext cx="6009577" cy="452596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616971-6707-17A8-BF6E-4156E80E6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833" y="-57255"/>
            <a:ext cx="5766502" cy="434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1750F0-31E0-40DD-428F-DF6FA82DA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5" y="-95915"/>
            <a:ext cx="3315163" cy="442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FE97EF-0F26-3FA3-B791-744DAA1FF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01" y="3933056"/>
            <a:ext cx="3847383" cy="289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801050"/>
      </p:ext>
    </p:extLst>
  </p:cSld>
  <p:clrMapOvr>
    <a:masterClrMapping/>
  </p:clrMapOvr>
  <p:transition spd="med"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1EAE-9DB0-9970-3B30-70C6A5D6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r"/>
            <a:r>
              <a:rPr lang="uk-UA" sz="2800" b="1" dirty="0"/>
              <a:t>Конкурс – огляд підготовки ігрового предметно – розвивального середовища до нового навчального року</a:t>
            </a:r>
            <a:endParaRPr lang="ru-UA" sz="2800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87D65CF-1F11-8B1D-05A3-EF3247581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1" y="1029575"/>
            <a:ext cx="3826687" cy="287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4E49DF-3DA0-1FB0-667F-27728351D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07" y="4046684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ADAF8C-7DF3-4687-89B0-3ADC1B1B9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32" y="977211"/>
            <a:ext cx="4032448" cy="3036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6FECDA-B1B6-02DE-0880-1E2AAC70C6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>
            <a:off x="2134" y="3429000"/>
            <a:ext cx="337280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EBC764-708F-C8C9-08A0-C64D7A6361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82" y="4172962"/>
            <a:ext cx="2987481" cy="2240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6185979"/>
      </p:ext>
    </p:extLst>
  </p:cSld>
  <p:clrMapOvr>
    <a:masterClrMapping/>
  </p:clrMapOvr>
  <p:transition spd="med"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C8BD9-1D88-9CE3-B69B-4ECAD98F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0"/>
            <a:ext cx="7077472" cy="620688"/>
          </a:xfrm>
        </p:spPr>
        <p:txBody>
          <a:bodyPr>
            <a:normAutofit fontScale="90000"/>
          </a:bodyPr>
          <a:lstStyle/>
          <a:p>
            <a:pPr algn="r"/>
            <a:r>
              <a:rPr lang="uk-UA" b="1" dirty="0"/>
              <a:t>Конкурс «Театральна іграшка»</a:t>
            </a:r>
            <a:endParaRPr lang="ru-UA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0297780-A3C1-7F40-B698-E386EE466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340861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FD58DB-9666-A5B2-4630-D184384F8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22241" r="9074" b="11763"/>
          <a:stretch/>
        </p:blipFill>
        <p:spPr>
          <a:xfrm>
            <a:off x="5596483" y="574968"/>
            <a:ext cx="3547517" cy="359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8404D5-E81E-43EB-A131-DC448DE4B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32150" r="10964" b="10100"/>
          <a:stretch/>
        </p:blipFill>
        <p:spPr>
          <a:xfrm>
            <a:off x="6351234" y="3763633"/>
            <a:ext cx="2825692" cy="315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A2C18C-8869-E48E-EFB6-3A838E0AA2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17450" r="2598" b="27055"/>
          <a:stretch/>
        </p:blipFill>
        <p:spPr>
          <a:xfrm>
            <a:off x="3059833" y="4098890"/>
            <a:ext cx="3512110" cy="281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7F9987-6003-EB69-C9F2-5331433F7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17435" r="17935" b="41555"/>
          <a:stretch/>
        </p:blipFill>
        <p:spPr>
          <a:xfrm>
            <a:off x="-125328" y="4067810"/>
            <a:ext cx="3547517" cy="281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EBEF82-B168-0D45-C4A6-AABEC679BD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12445" r="13997" b="31843"/>
          <a:stretch/>
        </p:blipFill>
        <p:spPr>
          <a:xfrm>
            <a:off x="2802143" y="656811"/>
            <a:ext cx="3291401" cy="315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6411635"/>
      </p:ext>
    </p:extLst>
  </p:cSld>
  <p:clrMapOvr>
    <a:masterClrMapping/>
  </p:clrMapOvr>
  <p:transition spd="med"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E1E12-F4B1-DFF0-3D2C-A746CB2D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032" y="-21417"/>
            <a:ext cx="5626968" cy="75325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Город на підвіконні</a:t>
            </a:r>
            <a:endParaRPr lang="ru-UA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8CA4A25-7E34-F8A4-E1D9-5C7D60692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049" y="3425730"/>
            <a:ext cx="4707951" cy="323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03F4F0-AD0F-23FB-B4A5-3A96AFDA1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39719"/>
            <a:ext cx="4824375" cy="361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20BEC5-FF79-6691-BC8B-969FBA5F8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7" b="16869"/>
          <a:stretch/>
        </p:blipFill>
        <p:spPr>
          <a:xfrm>
            <a:off x="3886924" y="728568"/>
            <a:ext cx="5257076" cy="269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B5866E-303E-12C0-8E8F-2FB84D2F1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" y="116632"/>
            <a:ext cx="2488447" cy="331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7411361"/>
      </p:ext>
    </p:extLst>
  </p:cSld>
  <p:clrMapOvr>
    <a:masterClrMapping/>
  </p:clrMapOvr>
  <p:transition spd="med"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3E82A-4382-FC91-AF03-E21F2DF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702" y="274638"/>
            <a:ext cx="4873098" cy="114300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Співпраця з газетою «Вісті»</a:t>
            </a:r>
            <a:endParaRPr lang="ru-UA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71652AC-548C-323F-0C40-8018D58F9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3B7F464-438B-81EB-28B3-703B25F6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91" y="-59788"/>
            <a:ext cx="3907993" cy="5440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D751CFB-21EA-797B-61F0-6A35D27A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72" y="2132856"/>
            <a:ext cx="6723428" cy="4840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79651"/>
      </p:ext>
    </p:extLst>
  </p:cSld>
  <p:clrMapOvr>
    <a:masterClrMapping/>
  </p:clrMapOvr>
  <p:transition spd="med"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BBFD1-6785-14A4-E1B7-DBC541AA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6712"/>
          </a:xfrm>
        </p:spPr>
        <p:txBody>
          <a:bodyPr/>
          <a:lstStyle/>
          <a:p>
            <a:r>
              <a:rPr lang="uk-UA" b="1" dirty="0"/>
              <a:t>Ютуб канал та сайт ЗДО </a:t>
            </a:r>
            <a:endParaRPr lang="ru-UA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5C64C-69B9-E382-840A-F2B0525033BB}"/>
              </a:ext>
            </a:extLst>
          </p:cNvPr>
          <p:cNvSpPr txBox="1"/>
          <p:nvPr/>
        </p:nvSpPr>
        <p:spPr>
          <a:xfrm>
            <a:off x="755576" y="692696"/>
            <a:ext cx="8229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Створено ютуб канал «Онлайн садок «Сонечко» Пулинської ТГ», на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розміщуються</a:t>
            </a:r>
            <a:r>
              <a:rPr lang="ru-RU" dirty="0"/>
              <a:t> </a:t>
            </a:r>
            <a:r>
              <a:rPr lang="ru-RU" dirty="0" err="1"/>
              <a:t>відео</a:t>
            </a:r>
            <a:r>
              <a:rPr lang="ru-RU" dirty="0"/>
              <a:t> для наших вихованців- 92 </a:t>
            </a:r>
            <a:r>
              <a:rPr lang="ru-RU" dirty="0" err="1"/>
              <a:t>відео</a:t>
            </a:r>
            <a:endParaRPr lang="ru-RU" dirty="0"/>
          </a:p>
          <a:p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висвітлюються</a:t>
            </a:r>
            <a:r>
              <a:rPr lang="ru-RU" dirty="0"/>
              <a:t> </a:t>
            </a:r>
            <a:r>
              <a:rPr lang="ru-RU" dirty="0" err="1"/>
              <a:t>новини</a:t>
            </a:r>
            <a:r>
              <a:rPr lang="ru-RU" dirty="0"/>
              <a:t> та </a:t>
            </a:r>
            <a:r>
              <a:rPr lang="ru-RU" dirty="0" err="1"/>
              <a:t>цікаві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на </a:t>
            </a:r>
            <a:r>
              <a:rPr lang="ru-RU" dirty="0" err="1"/>
              <a:t>сайті</a:t>
            </a:r>
            <a:r>
              <a:rPr lang="ru-RU" dirty="0"/>
              <a:t> ЗДО.</a:t>
            </a:r>
            <a:endParaRPr lang="ru-UA" dirty="0"/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B7CA4527-AA29-71A1-544C-018EF855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t="15056" r="2826" b="11575"/>
          <a:stretch>
            <a:fillRect/>
          </a:stretch>
        </p:blipFill>
        <p:spPr bwMode="auto">
          <a:xfrm>
            <a:off x="-87015" y="1616026"/>
            <a:ext cx="6228184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DE878EC8-C2A8-FD9B-0240-9D7E4131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63" y="3932415"/>
            <a:ext cx="568801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265704"/>
      </p:ext>
    </p:extLst>
  </p:cSld>
  <p:clrMapOvr>
    <a:masterClrMapping/>
  </p:clrMapOvr>
  <p:transition spd="med"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Box 2"/>
          <p:cNvSpPr txBox="1">
            <a:spLocks noChangeArrowheads="1"/>
          </p:cNvSpPr>
          <p:nvPr/>
        </p:nvSpPr>
        <p:spPr bwMode="auto">
          <a:xfrm>
            <a:off x="684213" y="0"/>
            <a:ext cx="8137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>
              <a:latin typeface="AGCrownStyle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985F9-B912-E6CF-0E08-FC96E184F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828"/>
            <a:ext cx="8229600" cy="88889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Організація інклюзивного навчання</a:t>
            </a:r>
            <a:endParaRPr lang="ru-UA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BFE828-69DE-4E61-A80E-2A8C8E464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586" y="764704"/>
            <a:ext cx="4993566" cy="1008112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4 інклюзивні групи</a:t>
            </a:r>
          </a:p>
          <a:p>
            <a:r>
              <a:rPr lang="uk-UA" dirty="0"/>
              <a:t>6 дітей з ООП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EE89FD-4D64-037E-5741-C3D32D64A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3250" r="9625" b="11150"/>
          <a:stretch/>
        </p:blipFill>
        <p:spPr>
          <a:xfrm>
            <a:off x="4430418" y="660204"/>
            <a:ext cx="449692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A8FD95-F8D1-CED5-CE5F-C92EF7624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r="9716" b="17022"/>
          <a:stretch/>
        </p:blipFill>
        <p:spPr>
          <a:xfrm>
            <a:off x="4481339" y="3432216"/>
            <a:ext cx="4091202" cy="337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5209A5-DCA4-5B6D-95A6-82DDA7F79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1" r="16773" b="23961"/>
          <a:stretch/>
        </p:blipFill>
        <p:spPr>
          <a:xfrm>
            <a:off x="327994" y="1877316"/>
            <a:ext cx="409120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500"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E07FF-943F-9B9F-5CFA-7116F206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0"/>
            <a:ext cx="8229600" cy="1143000"/>
          </a:xfrm>
        </p:spPr>
        <p:txBody>
          <a:bodyPr/>
          <a:lstStyle/>
          <a:p>
            <a:r>
              <a:rPr lang="uk-UA" b="1" dirty="0"/>
              <a:t>Організація гурткової роботи</a:t>
            </a:r>
            <a:endParaRPr lang="ru-UA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7D4D2-6852-30BF-E3B7-F2D27C94C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36712"/>
            <a:ext cx="8445624" cy="1528261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1800" dirty="0">
                <a:solidFill>
                  <a:srgbClr val="9400D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   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базі ЗДО  працюють чотири гуртки на громадських засадах: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гурток «Казковий дивограй», керівник – вихователь Гудемчук В.В.;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2. </a:t>
            </a:r>
            <a:r>
              <a:rPr lang="uk-UA" sz="16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гурток  «Допитливі  природолюби»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керівник: вихователь Жеребчук С.П.;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гурток «Наша мова калинова», керівник Кулик Л.О.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гурток «Англійська мова», керівник вихователь Дехтярук І.В.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2F3ED9-D012-67BC-E80D-2640E1F5B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92" y="4603652"/>
            <a:ext cx="4070007" cy="2299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CB6EA2-AB5F-D13E-DD87-05C533796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21496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9BE328-CEEF-8A7C-74F4-EBBD439E61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000"/>
          <a:stretch/>
        </p:blipFill>
        <p:spPr>
          <a:xfrm>
            <a:off x="2859256" y="2324775"/>
            <a:ext cx="2026857" cy="43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A35959-B083-A8AC-D7A9-3218F10CD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466107" y="2206039"/>
            <a:ext cx="3522692" cy="244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ransition spd="med" advClick="0" advTm="5531">
    <p:wheel spokes="3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B2304-E07F-9F6F-DAF5-B8060243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50106"/>
          </a:xfrm>
        </p:spPr>
        <p:txBody>
          <a:bodyPr/>
          <a:lstStyle/>
          <a:p>
            <a:r>
              <a:rPr lang="uk-UA" b="1" dirty="0"/>
              <a:t>Гурткова робота</a:t>
            </a:r>
            <a:endParaRPr lang="ru-UA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8800B2-7A4D-8B51-A581-FCFDCC8DA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1440160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КЗПО «Центр дитячої та юнацької творчості» – 2 гуртки</a:t>
            </a:r>
          </a:p>
          <a:p>
            <a:r>
              <a:rPr lang="uk-UA" dirty="0"/>
              <a:t>«Умілі рученята» - керівник Кармазіна І.С.</a:t>
            </a:r>
          </a:p>
          <a:p>
            <a:r>
              <a:rPr lang="uk-UA" dirty="0"/>
              <a:t>«Англійська мова» – керівник Дехтярук І.В.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B54792-A25B-C628-E5B6-1DEEE1E88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10" y="1772816"/>
            <a:ext cx="3705876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D8DF44-F06F-2C7E-EF28-9035C1E15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92" y="1700808"/>
            <a:ext cx="3813888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393077"/>
      </p:ext>
    </p:extLst>
  </p:cSld>
  <p:clrMapOvr>
    <a:masterClrMapping/>
  </p:clrMapOvr>
  <p:transition spd="med"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E9B78-6D65-157D-9073-DD60064E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5565"/>
            <a:ext cx="8229600" cy="1143000"/>
          </a:xfrm>
        </p:spPr>
        <p:txBody>
          <a:bodyPr/>
          <a:lstStyle/>
          <a:p>
            <a:r>
              <a:rPr lang="uk-UA" b="1" dirty="0"/>
              <a:t>У ЗДО ФУНКЦІОНУЄ 6 ГРУП</a:t>
            </a:r>
            <a:endParaRPr lang="ru-UA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B9C9189-7659-1963-1980-59B484C5B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952128"/>
            <a:ext cx="8229600" cy="2476872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/>
              <a:t>2 групи ясельного віку;</a:t>
            </a:r>
          </a:p>
          <a:p>
            <a:r>
              <a:rPr lang="uk-UA" b="1" dirty="0"/>
              <a:t>4 групи дошкільного віку;</a:t>
            </a:r>
          </a:p>
          <a:p>
            <a:r>
              <a:rPr lang="uk-UA" b="1" dirty="0"/>
              <a:t>Кількість вихованців – 122;</a:t>
            </a:r>
          </a:p>
          <a:p>
            <a:r>
              <a:rPr lang="uk-UA" b="1" dirty="0"/>
              <a:t>Кількість педагогічних працівників – 14;</a:t>
            </a:r>
          </a:p>
          <a:p>
            <a:r>
              <a:rPr lang="uk-UA" b="1" dirty="0"/>
              <a:t>Кількість технічного персоналу - 20</a:t>
            </a:r>
            <a:endParaRPr lang="ru-UA" b="1" dirty="0"/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C9D3CF-7666-800D-98C4-02084D8D3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3" y="3158497"/>
            <a:ext cx="2747954" cy="366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4140E-2D70-3D35-CE4E-C7D6ACAB5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18138" r="-1" b="7296"/>
          <a:stretch/>
        </p:blipFill>
        <p:spPr>
          <a:xfrm>
            <a:off x="3455519" y="3400960"/>
            <a:ext cx="5586885" cy="3179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878095"/>
      </p:ext>
    </p:extLst>
  </p:cSld>
  <p:clrMapOvr>
    <a:masterClrMapping/>
  </p:clrMapOvr>
  <p:transition spd="med"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4BE51-6386-BF8B-4E90-219B5471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15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Свята</a:t>
            </a:r>
            <a:r>
              <a:rPr lang="uk-UA" dirty="0"/>
              <a:t> 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117DCB-A4A4-CD04-0BBF-048A391E4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14" y="116632"/>
            <a:ext cx="2169517" cy="828007"/>
          </a:xfrm>
        </p:spPr>
        <p:txBody>
          <a:bodyPr>
            <a:normAutofit lnSpcReduction="10000"/>
          </a:bodyPr>
          <a:lstStyle/>
          <a:p>
            <a:r>
              <a:rPr lang="uk-UA" sz="1100" dirty="0"/>
              <a:t>Свято осені</a:t>
            </a:r>
          </a:p>
          <a:p>
            <a:r>
              <a:rPr lang="uk-UA" sz="1100" dirty="0"/>
              <a:t>Новорічне свято</a:t>
            </a:r>
          </a:p>
          <a:p>
            <a:r>
              <a:rPr lang="uk-UA" sz="1100" dirty="0"/>
              <a:t>Стрітення </a:t>
            </a:r>
          </a:p>
          <a:p>
            <a:r>
              <a:rPr lang="uk-UA" sz="1100" dirty="0"/>
              <a:t>Свято весни</a:t>
            </a:r>
            <a:endParaRPr lang="ru-UA" sz="1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5D18EC-8D4F-2BE0-2D56-03154ABEE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61" y="563979"/>
            <a:ext cx="4643886" cy="348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E0EDCF-58C3-91BC-4B60-1BD478599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3408385"/>
            <a:ext cx="4555716" cy="3416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B1C34A-1909-EABD-6E24-D9E07EE70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" y="3324582"/>
            <a:ext cx="4536811" cy="341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765672-2503-BB48-03F0-87DD6892D6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" y="82879"/>
            <a:ext cx="4327911" cy="3259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5312387"/>
      </p:ext>
    </p:extLst>
  </p:cSld>
  <p:clrMapOvr>
    <a:masterClrMapping/>
  </p:clrMapOvr>
  <p:transition spd="med"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5B0B6-B37A-020F-B29B-DC451333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748680"/>
          </a:xfrm>
        </p:spPr>
        <p:txBody>
          <a:bodyPr>
            <a:noAutofit/>
          </a:bodyPr>
          <a:lstStyle/>
          <a:p>
            <a:r>
              <a:rPr lang="uk-UA" b="1" i="1" dirty="0"/>
              <a:t>Театралізована діяльність</a:t>
            </a:r>
            <a:endParaRPr lang="ru-UA" b="1" i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F256-304A-F10B-F9DA-ACDDE3D0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459" y="548680"/>
            <a:ext cx="8229600" cy="748680"/>
          </a:xfrm>
        </p:spPr>
        <p:txBody>
          <a:bodyPr/>
          <a:lstStyle/>
          <a:p>
            <a:r>
              <a:rPr lang="uk-UA" i="1" dirty="0"/>
              <a:t>Театральна студія «Мрія»</a:t>
            </a:r>
            <a:endParaRPr lang="ru-UA" i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A2705AE-4A33-EB87-98C8-21E5045A5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672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204263-3FB8-7AA3-F804-BE4F0B280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8918" r="2750" b="8001"/>
          <a:stretch/>
        </p:blipFill>
        <p:spPr>
          <a:xfrm>
            <a:off x="3299065" y="3455623"/>
            <a:ext cx="5865928" cy="3402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E31029-036A-1EB6-5377-96CF2BE96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3751" r="14309" b="2751"/>
          <a:stretch/>
        </p:blipFill>
        <p:spPr>
          <a:xfrm>
            <a:off x="4607498" y="1052736"/>
            <a:ext cx="4036271" cy="2657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D14138-BE64-65B7-4EF1-3234756A15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2385" r="1737" b="24800"/>
          <a:stretch/>
        </p:blipFill>
        <p:spPr>
          <a:xfrm>
            <a:off x="-68327" y="4251775"/>
            <a:ext cx="3544804" cy="1855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057784"/>
      </p:ext>
    </p:extLst>
  </p:cSld>
  <p:clrMapOvr>
    <a:masterClrMapping/>
  </p:clrMapOvr>
  <p:transition spd="med"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BFEAB-6B52-545D-D888-E5B52D43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809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Вокальний ансамбль «Сонечко»</a:t>
            </a:r>
            <a:endParaRPr lang="ru-UA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F3514A7-4B5F-8E82-DF05-837FCE279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b="15345"/>
          <a:stretch/>
        </p:blipFill>
        <p:spPr>
          <a:xfrm>
            <a:off x="-14097" y="731837"/>
            <a:ext cx="5207038" cy="283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926B72-12F8-76C3-7770-FC02C94AC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8001" b="17451"/>
          <a:stretch/>
        </p:blipFill>
        <p:spPr>
          <a:xfrm>
            <a:off x="4371114" y="3757258"/>
            <a:ext cx="48475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54B4BB-F0D6-BF72-E6B9-8D1F3107B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4325" b="10101"/>
          <a:stretch/>
        </p:blipFill>
        <p:spPr>
          <a:xfrm>
            <a:off x="4954784" y="488922"/>
            <a:ext cx="3969934" cy="333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B3BA52-B784-BD38-5CB3-E3D361B8F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" y="3561941"/>
            <a:ext cx="4378997" cy="2408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6759866"/>
      </p:ext>
    </p:extLst>
  </p:cSld>
  <p:clrMapOvr>
    <a:masterClrMapping/>
  </p:clrMapOvr>
  <p:transition spd="med"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C180B-63F8-DE89-2429-65F2338A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19828"/>
            <a:ext cx="2819811" cy="1448526"/>
          </a:xfrm>
        </p:spPr>
        <p:txBody>
          <a:bodyPr>
            <a:normAutofit/>
          </a:bodyPr>
          <a:lstStyle/>
          <a:p>
            <a:r>
              <a:rPr lang="uk-UA" b="1" dirty="0"/>
              <a:t>Тематичні дні - 75</a:t>
            </a:r>
            <a:endParaRPr lang="ru-UA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7F8C2C7-51D6-42C4-F3BA-3B6AF452E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" y="202189"/>
            <a:ext cx="3596217" cy="2481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4991E5-5FB9-8D5D-ED8D-0659DF93F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54778"/>
            <a:ext cx="3039495" cy="405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E81651-7703-1DAF-A0E3-4AF56B0AD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230205"/>
            <a:ext cx="3251859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DFEBE8-9F16-C2DC-2392-4AFFCF075B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17" y="4465306"/>
            <a:ext cx="3131839" cy="234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A43655-DD0B-BFCA-791C-B712AC7C5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9852" y="1647738"/>
            <a:ext cx="2113176" cy="281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01079F-9546-338F-E25B-4202D15636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2820" y="1558046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496F23-A5D8-8421-CA0A-4F85CB5667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5308" y="0"/>
            <a:ext cx="2573196" cy="19298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BB0B2C-165B-EC6E-F30D-BD89A007F7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" y="2759648"/>
            <a:ext cx="3730952" cy="2798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189570"/>
      </p:ext>
    </p:extLst>
  </p:cSld>
  <p:clrMapOvr>
    <a:masterClrMapping/>
  </p:clrMapOvr>
  <p:transition spd="med"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601AE-A7DF-8DF9-F218-5C770524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314" y="0"/>
            <a:ext cx="5404296" cy="764704"/>
          </a:xfrm>
        </p:spPr>
        <p:txBody>
          <a:bodyPr/>
          <a:lstStyle/>
          <a:p>
            <a:r>
              <a:rPr lang="uk-UA" b="1" dirty="0"/>
              <a:t>Тематичні тижні -15</a:t>
            </a:r>
            <a:endParaRPr lang="ru-UA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4F40C00-F4EE-4A5E-7D7A-B7943BFEB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124450" cy="416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4E368A-C66A-90F8-5C63-45468C71B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36" y="3140968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E8C02D-B52D-DF60-90CF-20FA7C94B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3726414"/>
            <a:ext cx="4175448" cy="313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F4A148-F0D7-923A-C3C9-77A10F6BA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98" y="3438128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Зустріч з Пожежниками у ЗДО: Навчання через Досвід">
            <a:extLst>
              <a:ext uri="{FF2B5EF4-FFF2-40B4-BE49-F238E27FC236}">
                <a16:creationId xmlns:a16="http://schemas.microsoft.com/office/drawing/2014/main" id="{B6DBEB9A-7F59-E10C-97D3-807763E2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3" y="606229"/>
            <a:ext cx="3131585" cy="3131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ень соборності України">
            <a:extLst>
              <a:ext uri="{FF2B5EF4-FFF2-40B4-BE49-F238E27FC236}">
                <a16:creationId xmlns:a16="http://schemas.microsoft.com/office/drawing/2014/main" id="{2DD651FE-7A20-B30D-6CC4-A44AF6893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42" y="672666"/>
            <a:ext cx="2354332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16100"/>
      </p:ext>
    </p:extLst>
  </p:cSld>
  <p:clrMapOvr>
    <a:masterClrMapping/>
  </p:clrMapOvr>
  <p:transition spd="med"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7979B-4B33-D238-17DB-2BE36C36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49" y="16842"/>
            <a:ext cx="8229600" cy="773509"/>
          </a:xfrm>
        </p:spPr>
        <p:txBody>
          <a:bodyPr/>
          <a:lstStyle/>
          <a:p>
            <a:pPr algn="r"/>
            <a:r>
              <a:rPr lang="uk-UA" b="1" dirty="0"/>
              <a:t>Робота з батьками</a:t>
            </a:r>
            <a:endParaRPr lang="ru-UA" b="1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7425227A-E57A-EB8D-C9CD-366DEC29E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23" y="544110"/>
            <a:ext cx="3669345" cy="2763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Місце для вмісту 4">
            <a:extLst>
              <a:ext uri="{FF2B5EF4-FFF2-40B4-BE49-F238E27FC236}">
                <a16:creationId xmlns:a16="http://schemas.microsoft.com/office/drawing/2014/main" id="{B75E57B7-9EA0-5DD6-749B-CE329A2AB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9" y="-110475"/>
            <a:ext cx="4557414" cy="3418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257884-BDC5-9D76-C43D-F5E8034A5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9" y="4149080"/>
            <a:ext cx="3936439" cy="295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F39FB3-51A9-C576-BCBA-DB9474B31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000" b="6070"/>
          <a:stretch/>
        </p:blipFill>
        <p:spPr>
          <a:xfrm>
            <a:off x="5155650" y="4260197"/>
            <a:ext cx="4008949" cy="237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A60092-7374-1EAC-A78F-DB9D93222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30051"/>
          <a:stretch/>
        </p:blipFill>
        <p:spPr>
          <a:xfrm>
            <a:off x="1686817" y="1925848"/>
            <a:ext cx="5143500" cy="295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8EA54-3621-9B87-95C2-F61627CC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76" y="25561"/>
            <a:ext cx="2961852" cy="1143000"/>
          </a:xfrm>
        </p:spPr>
        <p:txBody>
          <a:bodyPr>
            <a:normAutofit/>
          </a:bodyPr>
          <a:lstStyle/>
          <a:p>
            <a:r>
              <a:rPr lang="uk-UA" b="1" dirty="0"/>
              <a:t>Виставки </a:t>
            </a:r>
            <a:endParaRPr lang="ru-UA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544BF7-478A-1850-5BE2-255DC3B81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6500" cy="233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2AD5CE-3388-9148-6183-E39AA1389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6" y="2312632"/>
            <a:ext cx="3312368" cy="441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D20F0F-B050-7BA1-02E4-9567FE5AA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3300123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F0112E-A649-F351-C394-D78886396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91" y="1168561"/>
            <a:ext cx="3025792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64F08A-5C01-1BF2-6B16-4604DB442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65" y="0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9572408"/>
      </p:ext>
    </p:extLst>
  </p:cSld>
  <p:clrMapOvr>
    <a:masterClrMapping/>
  </p:clrMapOvr>
  <p:transition spd="med" advClick="0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8227D-5721-B0FC-E675-C286CB820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uk-UA" b="1" dirty="0"/>
              <a:t>Акції</a:t>
            </a:r>
            <a:r>
              <a:rPr lang="uk-UA" dirty="0"/>
              <a:t> 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31FBF07-6DFF-F3FD-5134-FBC20C5A1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44728"/>
            <a:ext cx="3528392" cy="1296144"/>
          </a:xfrm>
        </p:spPr>
        <p:txBody>
          <a:bodyPr>
            <a:normAutofit fontScale="62500" lnSpcReduction="20000"/>
          </a:bodyPr>
          <a:lstStyle/>
          <a:p>
            <a:r>
              <a:rPr lang="uk-UA" dirty="0"/>
              <a:t>Подаруй книжку</a:t>
            </a:r>
          </a:p>
          <a:p>
            <a:r>
              <a:rPr lang="uk-UA" dirty="0"/>
              <a:t>Подаруй іграшку</a:t>
            </a:r>
          </a:p>
          <a:p>
            <a:r>
              <a:rPr lang="uk-UA" dirty="0"/>
              <a:t>Посади дерево</a:t>
            </a:r>
          </a:p>
          <a:p>
            <a:r>
              <a:rPr lang="uk-UA" dirty="0"/>
              <a:t>Наш квітник</a:t>
            </a:r>
            <a:endParaRPr lang="ru-UA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ECFCE63-8B33-DBED-5E0E-253573DFB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 b="23170"/>
          <a:stretch/>
        </p:blipFill>
        <p:spPr bwMode="auto">
          <a:xfrm>
            <a:off x="4042033" y="970343"/>
            <a:ext cx="4972596" cy="2621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Акція &quot;Подаруй іграшку&quot; у Пулинському ЗДО №2 &quot;Сонечко&quot;, 2024 р.">
            <a:extLst>
              <a:ext uri="{FF2B5EF4-FFF2-40B4-BE49-F238E27FC236}">
                <a16:creationId xmlns:a16="http://schemas.microsoft.com/office/drawing/2014/main" id="{DFA318FF-9965-E898-A686-0B22DFB90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 r="27425"/>
          <a:stretch/>
        </p:blipFill>
        <p:spPr bwMode="auto">
          <a:xfrm>
            <a:off x="214101" y="46116"/>
            <a:ext cx="3884214" cy="4469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37BC2-4EBD-1E3C-B1A6-FCD552D7C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23751" r="-1688" b="21649"/>
          <a:stretch/>
        </p:blipFill>
        <p:spPr>
          <a:xfrm>
            <a:off x="5563407" y="3792550"/>
            <a:ext cx="3601061" cy="262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809490-44F8-2E20-5C4B-C149009FC7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24" y="3348637"/>
            <a:ext cx="2449592" cy="3266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020CAD-A3F4-6C20-5D1D-9F6E2C8FE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769" y="4511414"/>
            <a:ext cx="3739279" cy="210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5704163"/>
      </p:ext>
    </p:extLst>
  </p:cSld>
  <p:clrMapOvr>
    <a:masterClrMapping/>
  </p:clrMapOvr>
  <p:transition spd="med" advClick="0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94942-13A3-53DD-2F24-39347D2F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17BB267F-E364-CF4B-B272-641240682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64"/>
            <a:ext cx="3767458" cy="6690271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3D02C-D1C2-CD31-F56E-447E714B7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554" y="0"/>
            <a:ext cx="5393446" cy="40619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04CF0F-F9B6-AA3D-3EE0-5955566806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82" y="3974445"/>
            <a:ext cx="5122912" cy="28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0619"/>
      </p:ext>
    </p:extLst>
  </p:cSld>
  <p:clrMapOvr>
    <a:masterClrMapping/>
  </p:clrMapOvr>
  <p:transition spd="med"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A87E8-B01D-5BD4-9FB3-91F5491E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Організація харчування</a:t>
            </a:r>
            <a:endParaRPr lang="ru-UA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AD2FB82-6341-D5D1-4394-610685EAC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3" y="817641"/>
            <a:ext cx="5239665" cy="235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69E35E-C09B-3368-B238-5BF59D5F5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76" y="1114944"/>
            <a:ext cx="4034321" cy="537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B496F4-F088-21A4-9A93-916D50217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827" y="3074365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AB1649-F7CF-ACB1-EC36-A993A1535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78308">
            <a:off x="-129807" y="3769531"/>
            <a:ext cx="3031284" cy="227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5531997"/>
      </p:ext>
    </p:extLst>
  </p:cSld>
  <p:clrMapOvr>
    <a:masterClrMapping/>
  </p:clrMapOvr>
  <p:transition spd="med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B2364-685D-1366-F888-67F5996D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54" y="7430"/>
            <a:ext cx="8229600" cy="1143000"/>
          </a:xfrm>
        </p:spPr>
        <p:txBody>
          <a:bodyPr/>
          <a:lstStyle/>
          <a:p>
            <a:r>
              <a:rPr lang="uk-UA" b="1" dirty="0"/>
              <a:t>ПРІОРИТЕТНІ  НАПРЯМИ </a:t>
            </a:r>
            <a:endParaRPr lang="ru-UA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8A0390-6A02-ED48-8968-C2CDB114B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50430"/>
            <a:ext cx="8229600" cy="5700140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uk-UA" sz="2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Продовжувати роботу щодо формування соціально громадянської компетентності дошкільників шляхом консолідації зусиль педагогів і батьків для ефективної реалізації завдань з національно патріотичного виховання.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Формувати високий рівень збереження і підтримки фізичного розвитку дітей через різні форми рухової активності та впровадження в освітній процес новітніх здоров’язбережувальних технологій.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  Створювати належні умови для отримання дітьми якісної дошкільної освіти через компетентність і практичну готовність педагогів працювати в умовах реалізації особистісно орієнтованої моделі дошкільної освіти шляхом розбудови внутрішньої системи якості освіти.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  Проводити цілеспрямовану освітню діяльність щодо формування в учасників освітнього процесу безпечної поведінки в довкіллі з урахуванням умов воєнного (післявоєнного) стану.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26024220"/>
      </p:ext>
    </p:extLst>
  </p:cSld>
  <p:clrMapOvr>
    <a:masterClrMapping/>
  </p:clrMapOvr>
  <p:transition spd="med" advClick="0" advTm="8344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3.downloader.disk.yandex.ua/preview/71ebc10d5ea0bb25cc5eb8a379323a2a47f677793f1b750a825ea9507c1b1ad6/inf/PEj6GcrlAltS-w3qNOHxYRQAyV8_AMJ3beQZxS95xpdjeJEweklwsAFvS4y1e2nYSHyQONUUMSQSKjMgq0Ne-A%3D%3D?uid=50811230&amp;filename=y_a0d6ae2f.jpg&amp;disposition=inline&amp;hash=&amp;limit=0&amp;content_type=image%2Fjpeg&amp;tknv=v2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3.downloader.disk.yandex.ua/preview/71ebc10d5ea0bb25cc5eb8a379323a2a47f677793f1b750a825ea9507c1b1ad6/inf/PEj6GcrlAltS-w3qNOHxYRQAyV8_AMJ3beQZxS95xpdjeJEweklwsAFvS4y1e2nYSHyQONUUMSQSKjMgq0Ne-A%3D%3D?uid=50811230&amp;filename=y_a0d6ae2f.jpg&amp;disposition=inline&amp;hash=&amp;limit=0&amp;content_type=image%2Fjpeg&amp;tknv=v2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F5143-59CD-BC63-8491-B6FCBC1A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2769"/>
            <a:ext cx="8229600" cy="1143000"/>
          </a:xfrm>
        </p:spPr>
        <p:txBody>
          <a:bodyPr/>
          <a:lstStyle/>
          <a:p>
            <a:r>
              <a:rPr lang="uk-UA" b="1" i="1" dirty="0"/>
              <a:t>Волонтерська діяльність</a:t>
            </a:r>
            <a:endParaRPr lang="ru-UA" b="1" i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49325B-4D4F-E7CD-6D72-272C7540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525963"/>
          </a:xfrm>
        </p:spPr>
        <p:txBody>
          <a:bodyPr/>
          <a:lstStyle/>
          <a:p>
            <a:r>
              <a:rPr lang="uk-UA" dirty="0"/>
              <a:t>Плетіння сіток у Пулинському ліцеї</a:t>
            </a:r>
          </a:p>
          <a:p>
            <a:r>
              <a:rPr lang="uk-UA" dirty="0"/>
              <a:t>Солодощі у лікарню для військових</a:t>
            </a: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74374E-6F6D-E61B-18CE-37DD6583E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66" y="2005289"/>
            <a:ext cx="4599630" cy="344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C980B4-7D36-F78C-459D-0382A85AD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8" y="1979712"/>
            <a:ext cx="3649569" cy="487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A0B29B-B5C3-FFC1-EF91-6533A2F10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293096"/>
            <a:ext cx="3419872" cy="2564904"/>
          </a:xfrm>
          <a:prstGeom prst="rect">
            <a:avLst/>
          </a:prstGeom>
        </p:spPr>
      </p:pic>
    </p:spTree>
  </p:cSld>
  <p:clrMapOvr>
    <a:masterClrMapping/>
  </p:clrMapOvr>
  <p:transition spd="med" advClick="0" advTm="7422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CB64C-9F4A-8A20-84CB-0BC10537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35" y="-6638"/>
            <a:ext cx="8229600" cy="891380"/>
          </a:xfrm>
        </p:spPr>
        <p:txBody>
          <a:bodyPr/>
          <a:lstStyle/>
          <a:p>
            <a:r>
              <a:rPr lang="uk-UA" b="1" i="1" dirty="0"/>
              <a:t>Волонтерська діяльність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931941-8C37-3398-6341-D00507A7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90" y="692696"/>
            <a:ext cx="8229600" cy="4525963"/>
          </a:xfrm>
        </p:spPr>
        <p:txBody>
          <a:bodyPr/>
          <a:lstStyle/>
          <a:p>
            <a:r>
              <a:rPr lang="uk-UA" dirty="0"/>
              <a:t>Донорство</a:t>
            </a:r>
          </a:p>
          <a:p>
            <a:r>
              <a:rPr lang="ru-RU" dirty="0"/>
              <a:t>закупили рулон </a:t>
            </a:r>
            <a:r>
              <a:rPr lang="ru-RU" dirty="0" err="1"/>
              <a:t>основи</a:t>
            </a:r>
            <a:r>
              <a:rPr lang="ru-RU" dirty="0"/>
              <a:t>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маскувальних</a:t>
            </a:r>
            <a:r>
              <a:rPr lang="ru-RU" dirty="0"/>
              <a:t> </a:t>
            </a:r>
            <a:r>
              <a:rPr lang="ru-RU" dirty="0" err="1"/>
              <a:t>сіток</a:t>
            </a:r>
            <a:endParaRPr lang="uk-UA" dirty="0"/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CD5B1E-32B7-37E5-D78B-EE7654D4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0888"/>
            <a:ext cx="3017421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На зображенні може бути: 4 людини">
            <a:extLst>
              <a:ext uri="{FF2B5EF4-FFF2-40B4-BE49-F238E27FC236}">
                <a16:creationId xmlns:a16="http://schemas.microsoft.com/office/drawing/2014/main" id="{83BA698D-A9CC-F5EB-6AF1-332B9E1E2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21" y="2391152"/>
            <a:ext cx="5724211" cy="4309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42088"/>
      </p:ext>
    </p:extLst>
  </p:cSld>
  <p:clrMapOvr>
    <a:masterClrMapping/>
  </p:clrMapOvr>
  <p:transition spd="med" advClick="0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 зображенні може бути: 2 людини та автомобіль">
            <a:extLst>
              <a:ext uri="{FF2B5EF4-FFF2-40B4-BE49-F238E27FC236}">
                <a16:creationId xmlns:a16="http://schemas.microsoft.com/office/drawing/2014/main" id="{E627FC60-D1C3-24CD-42FA-036F29BD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97960"/>
            <a:ext cx="3078682" cy="230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F887A-0BD8-EB01-AD01-72F88D90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497"/>
            <a:ext cx="8229600" cy="671199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Волонтерська діяльність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33941A-508F-1E3F-57FA-A925F63E7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620688"/>
            <a:ext cx="8424936" cy="1143000"/>
          </a:xfrm>
        </p:spPr>
        <p:txBody>
          <a:bodyPr>
            <a:normAutofit/>
          </a:bodyPr>
          <a:lstStyle/>
          <a:p>
            <a:r>
              <a:rPr lang="ru-RU" sz="2800" dirty="0" err="1"/>
              <a:t>акція</a:t>
            </a:r>
            <a:r>
              <a:rPr lang="ru-RU" sz="2800" dirty="0"/>
              <a:t> «</a:t>
            </a:r>
            <a:r>
              <a:rPr lang="ru-RU" sz="2800" dirty="0" err="1"/>
              <a:t>Янгол-охоронець</a:t>
            </a:r>
            <a:r>
              <a:rPr lang="ru-RU" sz="2800" dirty="0"/>
              <a:t> для наших </a:t>
            </a:r>
            <a:r>
              <a:rPr lang="ru-RU" sz="2800" dirty="0" err="1"/>
              <a:t>Захисників</a:t>
            </a:r>
            <a:r>
              <a:rPr lang="ru-RU" sz="2800" dirty="0"/>
              <a:t>»</a:t>
            </a:r>
            <a:endParaRPr lang="ru-UA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E0B1A-B384-604F-D741-A113291B9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" y="4753049"/>
            <a:ext cx="2310135" cy="228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20F65C-C56C-2A5C-F060-056FBFADF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60" y="1192188"/>
            <a:ext cx="3981051" cy="443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F36F04-EF2F-FA6A-86B5-F3E24B588F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47" y="1252849"/>
            <a:ext cx="3537658" cy="266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DB2AA8-27CE-3BCA-6190-04298202D1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30" y="3723458"/>
            <a:ext cx="3760941" cy="2832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73BC11-9E3A-330A-E89D-789789A3BA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875" t="23387" r="3538" b="24788"/>
          <a:stretch/>
        </p:blipFill>
        <p:spPr>
          <a:xfrm>
            <a:off x="5694347" y="3762164"/>
            <a:ext cx="3528392" cy="26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35309"/>
      </p:ext>
    </p:extLst>
  </p:cSld>
  <p:clrMapOvr>
    <a:masterClrMapping/>
  </p:clrMapOvr>
  <p:transition spd="med" advClick="0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7FE1F-89E1-CDF9-8BC1-73501B52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50" y="7430"/>
            <a:ext cx="8229600" cy="724407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Волонтерська діяльність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8F19868-EE4D-E7BC-D4F3-BD762EF8B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350" y="620689"/>
            <a:ext cx="8229600" cy="724408"/>
          </a:xfrm>
        </p:spPr>
        <p:txBody>
          <a:bodyPr/>
          <a:lstStyle/>
          <a:p>
            <a:r>
              <a:rPr lang="uk-UA" dirty="0"/>
              <a:t>Патріотичні малюнки для військових</a:t>
            </a: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B55880-732B-7D57-8C9E-5B67C3969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29" y="908720"/>
            <a:ext cx="4627088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174758-F2B8-CECE-BC78-FA774709BA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635" y="597835"/>
            <a:ext cx="3075806" cy="41010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40E092-FB15-1CDB-B9E5-C8351D490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35649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EABAAE-A06E-ACD3-600D-1B730DCD5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73" y="4515196"/>
            <a:ext cx="3131071" cy="2342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8468610"/>
      </p:ext>
    </p:extLst>
  </p:cSld>
  <p:clrMapOvr>
    <a:masterClrMapping/>
  </p:clrMapOvr>
  <p:transition spd="med" advClick="0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D6A71C-39AB-A07D-08DD-7FA419EC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Волонтерська діяльність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C3585F-577B-A8D9-C96A-9C6401EEFB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01" t="17785" r="5000" b="12182"/>
          <a:stretch/>
        </p:blipFill>
        <p:spPr>
          <a:xfrm>
            <a:off x="0" y="615825"/>
            <a:ext cx="4565425" cy="2813175"/>
          </a:xfrm>
          <a:prstGeom prst="rect">
            <a:avLst/>
          </a:prstGeom>
        </p:spPr>
      </p:pic>
      <p:sp>
        <p:nvSpPr>
          <p:cNvPr id="6" name="AutoShape 2" descr="На зображенні може бути: 13 людей">
            <a:extLst>
              <a:ext uri="{FF2B5EF4-FFF2-40B4-BE49-F238E27FC236}">
                <a16:creationId xmlns:a16="http://schemas.microsoft.com/office/drawing/2014/main" id="{6A343B2B-5E51-63CC-4395-993233FDB49C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995937" y="5640100"/>
            <a:ext cx="4978896" cy="121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Патріотичні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сувеніри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на ярмарок в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Японію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!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Вторговані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кошти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-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донати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для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закриття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потреб наших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воїнів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!</a:t>
            </a:r>
            <a:endParaRPr lang="ru-UA" dirty="0">
              <a:solidFill>
                <a:srgbClr val="FF0000"/>
              </a:solidFill>
            </a:endParaRPr>
          </a:p>
        </p:txBody>
      </p:sp>
      <p:pic>
        <p:nvPicPr>
          <p:cNvPr id="2052" name="Picture 4" descr="На зображенні може бути: 13 людей">
            <a:extLst>
              <a:ext uri="{FF2B5EF4-FFF2-40B4-BE49-F238E27FC236}">
                <a16:creationId xmlns:a16="http://schemas.microsoft.com/office/drawing/2014/main" id="{5E84F82C-8FE9-FBC5-AF00-DC133B302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77" y="615825"/>
            <a:ext cx="4572001" cy="2582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B9D13FB-AF5A-AAB5-A765-BBC6F3A8A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39" y="3173249"/>
            <a:ext cx="2723581" cy="3631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56BD0A-4ADC-4213-C693-C0497F9165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17" r="29841"/>
          <a:stretch/>
        </p:blipFill>
        <p:spPr>
          <a:xfrm rot="5400000">
            <a:off x="5291294" y="2433819"/>
            <a:ext cx="2907043" cy="34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15935"/>
      </p:ext>
    </p:extLst>
  </p:cSld>
  <p:clrMapOvr>
    <a:masterClrMapping/>
  </p:clrMapOvr>
  <p:transition spd="med" advClick="0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6D0F4-EECC-D6AD-9EA4-11649BD9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08" y="23167"/>
            <a:ext cx="8229600" cy="556270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Волонтерська діяльність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22802-87B9-6D51-0CCE-0AC0B1AB6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040" y="546580"/>
            <a:ext cx="3981128" cy="2234347"/>
          </a:xfrm>
        </p:spPr>
        <p:txBody>
          <a:bodyPr>
            <a:normAutofit/>
          </a:bodyPr>
          <a:lstStyle/>
          <a:p>
            <a:r>
              <a:rPr lang="ru-RU" sz="2800" dirty="0" err="1"/>
              <a:t>Урочисто</a:t>
            </a:r>
            <a:r>
              <a:rPr lang="ru-RU" sz="2800" dirty="0"/>
              <a:t> передано прапор- </a:t>
            </a:r>
            <a:r>
              <a:rPr lang="ru-RU" sz="2800" dirty="0" err="1"/>
              <a:t>подяку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бійців</a:t>
            </a:r>
            <a:r>
              <a:rPr lang="ru-RU" sz="2800" dirty="0"/>
              <a:t> та </a:t>
            </a:r>
            <a:r>
              <a:rPr lang="ru-RU" sz="2800" dirty="0" err="1"/>
              <a:t>командирів</a:t>
            </a:r>
            <a:r>
              <a:rPr lang="ru-RU" sz="2800" dirty="0"/>
              <a:t>!</a:t>
            </a:r>
            <a:endParaRPr lang="ru-UA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2348A-0841-C495-04E1-3FFE50E15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2527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2" name="Picture 6" descr="💙">
            <a:extLst>
              <a:ext uri="{FF2B5EF4-FFF2-40B4-BE49-F238E27FC236}">
                <a16:creationId xmlns:a16="http://schemas.microsoft.com/office/drawing/2014/main" id="{1785DCA9-6A42-38F8-B598-BAE9199D5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-22066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На зображенні може бути: текст">
            <a:extLst>
              <a:ext uri="{FF2B5EF4-FFF2-40B4-BE49-F238E27FC236}">
                <a16:creationId xmlns:a16="http://schemas.microsoft.com/office/drawing/2014/main" id="{FF1F59A1-684E-EE96-818A-6FC3F9A5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275" y="546580"/>
            <a:ext cx="4623693" cy="3785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На зображенні може бути: 14 людей та текст">
            <a:extLst>
              <a:ext uri="{FF2B5EF4-FFF2-40B4-BE49-F238E27FC236}">
                <a16:creationId xmlns:a16="http://schemas.microsoft.com/office/drawing/2014/main" id="{94E5EE6B-AE32-92D9-C668-FF556382A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63694"/>
            <a:ext cx="6228184" cy="4671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331A91DD-D0A5-33D2-A02B-D42F02FB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3136441" cy="2525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47136"/>
      </p:ext>
    </p:extLst>
  </p:cSld>
  <p:clrMapOvr>
    <a:masterClrMapping/>
  </p:clrMapOvr>
  <p:transition spd="med" advClick="0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BF014-EF0B-2778-6B47-6A4F5252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51" y="0"/>
            <a:ext cx="8229600" cy="836712"/>
          </a:xfrm>
        </p:spPr>
        <p:txBody>
          <a:bodyPr/>
          <a:lstStyle/>
          <a:p>
            <a:r>
              <a:rPr lang="uk-UA" b="1" i="1" dirty="0"/>
              <a:t>Волонтерська діяльність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FA79F31-A980-44F5-256B-571B0031C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951" y="625760"/>
            <a:ext cx="8229600" cy="836712"/>
          </a:xfrm>
        </p:spPr>
        <p:txBody>
          <a:bodyPr>
            <a:normAutofit fontScale="92500" lnSpcReduction="20000"/>
          </a:bodyPr>
          <a:lstStyle/>
          <a:p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всі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постаралися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і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закрили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збір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на планшет для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зведеної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роти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Житомирського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гарнізону</a:t>
            </a:r>
            <a:r>
              <a:rPr lang="ru-RU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!</a:t>
            </a:r>
            <a:endParaRPr lang="ru-UA" dirty="0">
              <a:solidFill>
                <a:srgbClr val="FF0000"/>
              </a:solidFill>
            </a:endParaRPr>
          </a:p>
        </p:txBody>
      </p:sp>
      <p:pic>
        <p:nvPicPr>
          <p:cNvPr id="5122" name="Picture 2" descr="Немає опису світлини.">
            <a:extLst>
              <a:ext uri="{FF2B5EF4-FFF2-40B4-BE49-F238E27FC236}">
                <a16:creationId xmlns:a16="http://schemas.microsoft.com/office/drawing/2014/main" id="{6E94046E-7DA8-2068-3711-1A6BC2C47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90911"/>
            <a:ext cx="5498642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DF793C8-DF95-A14A-FF88-C9E9D6DE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76" y="1414692"/>
            <a:ext cx="5657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CB54A4-849B-2615-4D25-B364A621D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60497"/>
            <a:ext cx="3771380" cy="3582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673947"/>
      </p:ext>
    </p:extLst>
  </p:cSld>
  <p:clrMapOvr>
    <a:masterClrMapping/>
  </p:clrMapOvr>
  <p:transition spd="med" advClick="0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8B348-8E98-8CB0-5997-49D4355F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43" y="97755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Волонтерська діяльність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997AA3-59DD-5D5F-8B9A-3879B1CC0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731837"/>
            <a:ext cx="8229600" cy="634082"/>
          </a:xfrm>
        </p:spPr>
        <p:txBody>
          <a:bodyPr/>
          <a:lstStyle/>
          <a:p>
            <a:r>
              <a:rPr lang="uk-UA" dirty="0"/>
              <a:t>Благодійна ярмарка – травень 2024 р.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C4E239-D1FE-5F49-09D3-139580CA1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0" y="1219010"/>
            <a:ext cx="4155926" cy="554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2F5DED-7BE5-2B74-A712-4D8C06366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1" r="15001" b="13250"/>
          <a:stretch/>
        </p:blipFill>
        <p:spPr>
          <a:xfrm>
            <a:off x="4738195" y="1985044"/>
            <a:ext cx="4371950" cy="409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4722068"/>
      </p:ext>
    </p:extLst>
  </p:cSld>
  <p:clrMapOvr>
    <a:masterClrMapping/>
  </p:clrMapOvr>
  <p:transition spd="med" advClick="0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4A128-2EE7-5EBE-DADB-6BD48A2E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9118848" cy="1052736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Матеріально – технічне забезпечення</a:t>
            </a:r>
            <a:endParaRPr lang="ru-UA" b="1" i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0DF7BC-5EB4-E6FA-FF83-4C9C5D2F4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773760"/>
            <a:ext cx="8229600" cy="557951"/>
          </a:xfrm>
        </p:spPr>
        <p:txBody>
          <a:bodyPr>
            <a:normAutofit/>
          </a:bodyPr>
          <a:lstStyle/>
          <a:p>
            <a:pPr algn="ctr"/>
            <a:r>
              <a:rPr lang="uk-UA" sz="2400" dirty="0"/>
              <a:t>Проведено поточний ремонт приміщення та території ЗДО</a:t>
            </a:r>
            <a:endParaRPr lang="ru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F6ADC2-BE3D-C184-995B-5EB15C0EC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73634"/>
            <a:ext cx="3496039" cy="262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E2133A-6EB2-0FFF-1297-88BCFF946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60566"/>
            <a:ext cx="3921696" cy="294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E42A55-6D09-9B26-B1BE-7F19A53E3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4" y="3284984"/>
            <a:ext cx="28417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3D9803-E504-14BC-19D1-610C1353B9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19" y="1061469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7154084"/>
      </p:ext>
    </p:extLst>
  </p:cSld>
  <p:clrMapOvr>
    <a:masterClrMapping/>
  </p:clrMapOvr>
  <p:transition spd="med" advClick="0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7C2A4-02FB-1B72-48B6-561E86B9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5124" y="-68510"/>
            <a:ext cx="9361040" cy="689198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Матеріально – технічне забезпечення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59DDE8-108B-A782-0878-88B719823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Нова група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61BF3B-1C7B-E95B-DA18-5BBD97835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460"/>
            <a:ext cx="3737744" cy="498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04D61C-06AA-893A-42EE-C257F5CE5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82" y="476672"/>
            <a:ext cx="5095876" cy="382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44341E-3AD1-FA9F-3906-A4B08320C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803" y="3499289"/>
            <a:ext cx="4423997" cy="331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070902"/>
      </p:ext>
    </p:extLst>
  </p:cSld>
  <p:clrMapOvr>
    <a:masterClrMapping/>
  </p:clrMapOvr>
  <p:transition spd="med"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75595-0569-90BF-DD9C-E3C40DC9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856"/>
            <a:ext cx="8928992" cy="1143000"/>
          </a:xfrm>
        </p:spPr>
        <p:txBody>
          <a:bodyPr>
            <a:normAutofit/>
          </a:bodyPr>
          <a:lstStyle/>
          <a:p>
            <a:r>
              <a:rPr lang="uk-UA" sz="3600" b="1" i="1" dirty="0"/>
              <a:t>Атестація педагогічних працівників </a:t>
            </a:r>
            <a:endParaRPr lang="ru-UA" sz="3600" b="1" i="1" dirty="0"/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DD51BBD4-6D1F-B8BF-BD8E-A543717BD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17647" r="17647" b="7843"/>
          <a:stretch/>
        </p:blipFill>
        <p:spPr>
          <a:xfrm>
            <a:off x="179512" y="2589116"/>
            <a:ext cx="5237274" cy="406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B23597-3D81-15A8-FFAE-F35DBDDCD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10" y="1170856"/>
            <a:ext cx="4126990" cy="5479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8C3A44-4AEE-FE7D-FBDF-57619D32249A}"/>
              </a:ext>
            </a:extLst>
          </p:cNvPr>
          <p:cNvSpPr txBox="1"/>
          <p:nvPr/>
        </p:nvSpPr>
        <p:spPr>
          <a:xfrm>
            <a:off x="1115616" y="1393951"/>
            <a:ext cx="39746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У поточному </a:t>
            </a:r>
            <a:r>
              <a:rPr lang="ru-RU" sz="2000" dirty="0" err="1"/>
              <a:t>році</a:t>
            </a:r>
            <a:r>
              <a:rPr lang="ru-RU" sz="2000" dirty="0"/>
              <a:t> </a:t>
            </a:r>
            <a:r>
              <a:rPr lang="ru-RU" sz="2000" dirty="0" err="1"/>
              <a:t>проатестовано</a:t>
            </a:r>
            <a:r>
              <a:rPr lang="ru-RU" sz="2000" dirty="0"/>
              <a:t>  2 педагога</a:t>
            </a:r>
            <a:r>
              <a:rPr lang="ru-RU" dirty="0"/>
              <a:t>. </a:t>
            </a:r>
            <a:endParaRPr lang="ru-UA" dirty="0"/>
          </a:p>
        </p:txBody>
      </p:sp>
    </p:spTree>
  </p:cSld>
  <p:clrMapOvr>
    <a:masterClrMapping/>
  </p:clrMapOvr>
  <p:transition spd="slow" advClick="0" advTm="6359">
    <p:wheel spokes="8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623B4-0258-2B7E-22E9-2FC633ECF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7180"/>
            <a:ext cx="8795320" cy="1143000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Матеріально – технічне забезпечення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71965F-852D-3D32-2C65-43C3CF67D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2696"/>
            <a:ext cx="8229600" cy="532656"/>
          </a:xfrm>
        </p:spPr>
        <p:txBody>
          <a:bodyPr>
            <a:normAutofit/>
          </a:bodyPr>
          <a:lstStyle/>
          <a:p>
            <a:r>
              <a:rPr lang="uk-UA" sz="2800" dirty="0"/>
              <a:t>Позабюджетні кошти</a:t>
            </a:r>
            <a:endParaRPr lang="ru-UA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704BFD-BB6D-F796-9135-AEC707435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58" y="1149447"/>
            <a:ext cx="3826768" cy="287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D6ECBF-856F-855C-7938-DB5D6F7FC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01" y="3968790"/>
            <a:ext cx="3826768" cy="287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776779-0279-90B2-C6C8-3B91B3B11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36230" r="10172"/>
          <a:stretch/>
        </p:blipFill>
        <p:spPr>
          <a:xfrm>
            <a:off x="323528" y="3968790"/>
            <a:ext cx="3816424" cy="287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722D61-9011-5408-A5ED-80F29601B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47" y="1465066"/>
            <a:ext cx="3607717" cy="270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550272"/>
      </p:ext>
    </p:extLst>
  </p:cSld>
  <p:clrMapOvr>
    <a:masterClrMapping/>
  </p:clrMapOvr>
  <p:transition spd="med" advClick="0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D2932-0CC2-3B75-BA0D-56C84E08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70" y="73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Матеріально – технічне забезпечення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D68A45-AA4F-30D0-BD0B-52F2CFE18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66" y="1150352"/>
            <a:ext cx="8686800" cy="1143000"/>
          </a:xfrm>
        </p:spPr>
        <p:txBody>
          <a:bodyPr/>
          <a:lstStyle/>
          <a:p>
            <a:r>
              <a:rPr lang="uk-UA" sz="2400" dirty="0"/>
              <a:t>Отримаємо обладнання в рамках проєкту ЮНЕСКО та затверджено поточний ремонт ПРУ</a:t>
            </a: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D8D989-B2E0-A852-8964-F9DB729C9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04" y="399659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EB3EF4-937E-127D-4196-8BE90A1A2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38" y="1862345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91B493-BE0D-4793-E1E6-E639A6540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1675199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ABB355-E034-0A07-14FA-A282C67D5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88" y="4188956"/>
            <a:ext cx="3548922" cy="2661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6832741"/>
      </p:ext>
    </p:extLst>
  </p:cSld>
  <p:clrMapOvr>
    <a:masterClrMapping/>
  </p:clrMapOvr>
  <p:transition spd="med" advClick="0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4CBAB-C64D-33FA-5407-F5F22793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81472"/>
            <a:ext cx="8604448" cy="1045306"/>
          </a:xfrm>
        </p:spPr>
        <p:txBody>
          <a:bodyPr>
            <a:normAutofit/>
          </a:bodyPr>
          <a:lstStyle/>
          <a:p>
            <a:r>
              <a:rPr lang="uk-UA" sz="3600" b="1" dirty="0"/>
              <a:t>Проблеми, які потребують вирішення</a:t>
            </a:r>
            <a:endParaRPr lang="ru-UA" sz="36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29A85E-A675-1880-86B0-232535926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26778"/>
            <a:ext cx="8229600" cy="5523792"/>
          </a:xfrm>
        </p:spPr>
        <p:txBody>
          <a:bodyPr>
            <a:normAutofit/>
          </a:bodyPr>
          <a:lstStyle/>
          <a:p>
            <a:r>
              <a:rPr lang="uk-UA" dirty="0"/>
              <a:t>Недостатнє утеплення будівлі ЗДО, що збільшує витрати на опалення;</a:t>
            </a:r>
          </a:p>
          <a:p>
            <a:r>
              <a:rPr lang="uk-UA" dirty="0"/>
              <a:t>Високі витрати на електроенергію, встановлення сонячних панелей;</a:t>
            </a:r>
          </a:p>
          <a:p>
            <a:r>
              <a:rPr lang="uk-UA" dirty="0"/>
              <a:t>Осучаснення обладнання для освітнього процесу (інтерактивні дошки, планшети, ноутбуки і т. д.)</a:t>
            </a:r>
          </a:p>
          <a:p>
            <a:r>
              <a:rPr lang="uk-UA" dirty="0"/>
              <a:t>Мотивація та гідна оплата праці персоналу.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2355389"/>
      </p:ext>
    </p:extLst>
  </p:cSld>
  <p:clrMapOvr>
    <a:masterClrMapping/>
  </p:clrMapOvr>
  <p:transition spd="med"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FF14B-9BDE-9CD9-02F2-ED71FC50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CC5F46-DE6E-A339-13C9-6083C7B60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1026" name="Picture 2" descr="Дякую за увагу Картинки і слова від Побажайко">
            <a:extLst>
              <a:ext uri="{FF2B5EF4-FFF2-40B4-BE49-F238E27FC236}">
                <a16:creationId xmlns:a16="http://schemas.microsoft.com/office/drawing/2014/main" id="{1F834DF2-BAB7-B4D4-C415-F213EBF4E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74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03210"/>
      </p:ext>
    </p:extLst>
  </p:cSld>
  <p:clrMapOvr>
    <a:masterClrMapping/>
  </p:clrMapOvr>
  <p:transition spd="med"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3.downloader.disk.yandex.ua/preview/71ebc10d5ea0bb25cc5eb8a379323a2a47f677793f1b750a825ea9507c1b1ad6/inf/PEj6GcrlAltS-w3qNOHxYRQAyV8_AMJ3beQZxS95xpdjeJEweklwsAFvS4y1e2nYSHyQONUUMSQSKjMgq0Ne-A%3D%3D?uid=50811230&amp;filename=y_a0d6ae2f.jpg&amp;disposition=inline&amp;hash=&amp;limit=0&amp;content_type=image%2Fjpeg&amp;tknv=v2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3.downloader.disk.yandex.ua/preview/71ebc10d5ea0bb25cc5eb8a379323a2a47f677793f1b750a825ea9507c1b1ad6/inf/PEj6GcrlAltS-w3qNOHxYRQAyV8_AMJ3beQZxS95xpdjeJEweklwsAFvS4y1e2nYSHyQONUUMSQSKjMgq0Ne-A%3D%3D?uid=50811230&amp;filename=y_a0d6ae2f.jpg&amp;disposition=inline&amp;hash=&amp;limit=0&amp;content_type=image%2Fjpeg&amp;tknv=v2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FDAC6-B677-1F8E-2544-741D53FDF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45" y="7937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Курсова перепідготовка, підвищення кваліфікації</a:t>
            </a:r>
            <a:endParaRPr lang="ru-UA" b="1" i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0B799F-E398-D47B-7CB1-9438063F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97" y="887006"/>
            <a:ext cx="8064896" cy="2442977"/>
          </a:xfrm>
        </p:spPr>
        <p:txBody>
          <a:bodyPr>
            <a:normAutofit fontScale="85000" lnSpcReduction="10000"/>
          </a:bodyPr>
          <a:lstStyle/>
          <a:p>
            <a:r>
              <a:rPr lang="uk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Самоосвіта</a:t>
            </a:r>
          </a:p>
          <a:p>
            <a:r>
              <a:rPr lang="uk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курси підвищення кваліфікації при ЖОІППО. У 2024 р. курси проходив 2 педагога (120 годин).</a:t>
            </a:r>
          </a:p>
          <a:p>
            <a:r>
              <a:rPr lang="uk-UA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Брали участь у вебінарах, курсах, онлайн - семінарах (дистанційно) на різних порталах</a:t>
            </a:r>
            <a:endParaRPr lang="ru-UA" dirty="0"/>
          </a:p>
        </p:txBody>
      </p:sp>
      <p:graphicFrame>
        <p:nvGraphicFramePr>
          <p:cNvPr id="5" name="Об'єкт 4">
            <a:extLst>
              <a:ext uri="{FF2B5EF4-FFF2-40B4-BE49-F238E27FC236}">
                <a16:creationId xmlns:a16="http://schemas.microsoft.com/office/drawing/2014/main" id="{9BCA1621-15EF-79E7-2273-E5B6BB72BB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369878"/>
              </p:ext>
            </p:extLst>
          </p:nvPr>
        </p:nvGraphicFramePr>
        <p:xfrm>
          <a:off x="6257944" y="2996952"/>
          <a:ext cx="2770020" cy="3919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037" imgH="8019809" progId="AcroExch.Document.DC">
                  <p:embed/>
                </p:oleObj>
              </mc:Choice>
              <mc:Fallback>
                <p:oleObj name="Acrobat Document" r:id="rId2" imgW="566703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57944" y="2996952"/>
                        <a:ext cx="2770020" cy="3919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DB63FE-9E3D-F90A-2418-241953A593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" y="3015343"/>
            <a:ext cx="2956753" cy="2217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14F25D-654A-7CA8-D3D0-A4EE4D34D2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33" y="3032584"/>
            <a:ext cx="2770122" cy="391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4498BE-5ECA-457D-ACB6-0A0159B05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" y="4476068"/>
            <a:ext cx="3314700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6234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E705D-6C04-1A2D-E746-8A494C704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36" y="48134"/>
            <a:ext cx="8229600" cy="827719"/>
          </a:xfrm>
        </p:spPr>
        <p:txBody>
          <a:bodyPr/>
          <a:lstStyle/>
          <a:p>
            <a:r>
              <a:rPr lang="uk-UA" b="1" i="1" dirty="0"/>
              <a:t>Методична робота</a:t>
            </a:r>
            <a:endParaRPr lang="ru-UA" b="1" i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A3E1D3-F098-F0DF-CD61-4ED4E5562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470" y="633362"/>
            <a:ext cx="8229600" cy="532656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Педагогічні ради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E74F26-33E1-BE8A-E314-464340F5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1" t="31100" r="6781" b="10672"/>
          <a:stretch/>
        </p:blipFill>
        <p:spPr>
          <a:xfrm>
            <a:off x="1739479" y="3495395"/>
            <a:ext cx="3967411" cy="354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141473-92C8-E48E-F69A-6E0EBD21BE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46" t="9051" r="13561" b="16788"/>
          <a:stretch/>
        </p:blipFill>
        <p:spPr>
          <a:xfrm>
            <a:off x="5890455" y="3140150"/>
            <a:ext cx="2691700" cy="3717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F81FC9-6A21-3EE8-CFAF-D595EF6327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00" b="16788"/>
          <a:stretch/>
        </p:blipFill>
        <p:spPr>
          <a:xfrm>
            <a:off x="5245428" y="736650"/>
            <a:ext cx="2836669" cy="283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493136-60D0-AA38-868F-D2B9C8DA1D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003" b="26900"/>
          <a:stretch/>
        </p:blipFill>
        <p:spPr>
          <a:xfrm>
            <a:off x="747421" y="1166018"/>
            <a:ext cx="3803215" cy="2832868"/>
          </a:xfrm>
          <a:prstGeom prst="rect">
            <a:avLst/>
          </a:prstGeom>
        </p:spPr>
      </p:pic>
    </p:spTree>
  </p:cSld>
  <p:clrMapOvr>
    <a:masterClrMapping/>
  </p:clrMapOvr>
  <p:transition spd="med" advClick="0" advTm="6094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C7A62-B97A-1219-E7ED-EE800B57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64" y="0"/>
            <a:ext cx="8229600" cy="1143000"/>
          </a:xfrm>
        </p:spPr>
        <p:txBody>
          <a:bodyPr/>
          <a:lstStyle/>
          <a:p>
            <a:r>
              <a:rPr lang="uk-UA" b="1" i="1" dirty="0"/>
              <a:t>Методична робота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C6D36E-8565-D5B9-BACC-40C5B03AA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13542"/>
            <a:ext cx="8229600" cy="604664"/>
          </a:xfrm>
        </p:spPr>
        <p:txBody>
          <a:bodyPr/>
          <a:lstStyle/>
          <a:p>
            <a:pPr algn="ctr"/>
            <a:r>
              <a:rPr lang="uk-UA" sz="3200" dirty="0"/>
              <a:t>Колективні перегляди</a:t>
            </a: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CE4C04-99FC-8E10-58F5-2DF726FC3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r="2401"/>
          <a:stretch/>
        </p:blipFill>
        <p:spPr>
          <a:xfrm>
            <a:off x="0" y="1700808"/>
            <a:ext cx="4155982" cy="450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809FBE-7084-F3AC-27F8-31B40AA34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/>
          <a:stretch/>
        </p:blipFill>
        <p:spPr>
          <a:xfrm>
            <a:off x="4035424" y="1452850"/>
            <a:ext cx="5099783" cy="257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FD464B-FB44-B020-3C14-6C0194168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08" y="4309219"/>
            <a:ext cx="4716016" cy="2664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230758"/>
      </p:ext>
    </p:extLst>
  </p:cSld>
  <p:clrMapOvr>
    <a:masterClrMapping/>
  </p:clrMapOvr>
  <p:transition spd="med"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CF1FE-D64E-7626-98DE-714EF0A2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57"/>
            <a:ext cx="8229600" cy="1143000"/>
          </a:xfrm>
        </p:spPr>
        <p:txBody>
          <a:bodyPr/>
          <a:lstStyle/>
          <a:p>
            <a:r>
              <a:rPr lang="uk-UA" b="1" i="1" dirty="0"/>
              <a:t>Методична робота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E9799C-C7E1-7C89-C478-8E5F23364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836712"/>
            <a:ext cx="8229600" cy="1143001"/>
          </a:xfrm>
        </p:spPr>
        <p:txBody>
          <a:bodyPr/>
          <a:lstStyle/>
          <a:p>
            <a:pPr algn="ctr"/>
            <a:r>
              <a:rPr lang="uk-UA" dirty="0"/>
              <a:t>Школа педагогічної майстерності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34381-3C20-F57C-D4DE-562D4D7D7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5"/>
          <a:stretch/>
        </p:blipFill>
        <p:spPr>
          <a:xfrm>
            <a:off x="1013857" y="1411119"/>
            <a:ext cx="7857053" cy="5166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2586580"/>
      </p:ext>
    </p:extLst>
  </p:cSld>
  <p:clrMapOvr>
    <a:masterClrMapping/>
  </p:clrMapOvr>
  <p:transition spd="med"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B4390-604A-EC12-C3B2-26E0B20A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109"/>
            <a:ext cx="8229600" cy="742595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Методична робота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08C041-C190-CC2C-E80F-054A5BFDF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6339"/>
            <a:ext cx="8686800" cy="1143001"/>
          </a:xfrm>
        </p:spPr>
        <p:txBody>
          <a:bodyPr>
            <a:normAutofit/>
          </a:bodyPr>
          <a:lstStyle/>
          <a:p>
            <a:pPr algn="ctr"/>
            <a:r>
              <a:rPr lang="uk-UA" sz="2400" dirty="0"/>
              <a:t>Засідання методичного об'єднання керівників та педагогів нашої громади – 27.03.2024 р.</a:t>
            </a:r>
            <a:endParaRPr lang="ru-UA" sz="2400" dirty="0"/>
          </a:p>
          <a:p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7274CC-C26E-FD09-0762-CAFC75AAF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9551" r="5113" b="22700"/>
          <a:stretch/>
        </p:blipFill>
        <p:spPr>
          <a:xfrm>
            <a:off x="1457062" y="1209911"/>
            <a:ext cx="683421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8D250A-ECD3-9FE8-9812-7F4503863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12719" r="10887" b="5093"/>
          <a:stretch/>
        </p:blipFill>
        <p:spPr>
          <a:xfrm>
            <a:off x="4432889" y="3497103"/>
            <a:ext cx="4711111" cy="339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84AA3E-EC04-7B4B-1244-B70492A7C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873223" y="3779379"/>
            <a:ext cx="2389055" cy="283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656"/>
      </p:ext>
    </p:extLst>
  </p:cSld>
  <p:clrMapOvr>
    <a:masterClrMapping/>
  </p:clrMapOvr>
  <p:transition spd="med" advClick="0" advTm="5000">
    <p:fade/>
  </p:transition>
</p:sld>
</file>

<file path=ppt/theme/theme1.xml><?xml version="1.0" encoding="utf-8"?>
<a:theme xmlns:a="http://schemas.openxmlformats.org/drawingml/2006/main" name="шаблон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шаблон-1</Template>
  <TotalTime>1788</TotalTime>
  <Words>642</Words>
  <Application>Microsoft Office PowerPoint</Application>
  <PresentationFormat>Екран (4:3)</PresentationFormat>
  <Paragraphs>96</Paragraphs>
  <Slides>43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43</vt:i4>
      </vt:variant>
    </vt:vector>
  </HeadingPairs>
  <TitlesOfParts>
    <vt:vector size="51" baseType="lpstr">
      <vt:lpstr>AGCrownStyle</vt:lpstr>
      <vt:lpstr>Arial</vt:lpstr>
      <vt:lpstr>Calibri</vt:lpstr>
      <vt:lpstr>Georgia</vt:lpstr>
      <vt:lpstr>Segoe UI Historic</vt:lpstr>
      <vt:lpstr>Times New Roman</vt:lpstr>
      <vt:lpstr>шаблон-1</vt:lpstr>
      <vt:lpstr>Acrobat Document</vt:lpstr>
      <vt:lpstr>Презентація PowerPoint</vt:lpstr>
      <vt:lpstr>У ЗДО ФУНКЦІОНУЄ 6 ГРУП</vt:lpstr>
      <vt:lpstr>ПРІОРИТЕТНІ  НАПРЯМИ </vt:lpstr>
      <vt:lpstr>Атестація педагогічних працівників </vt:lpstr>
      <vt:lpstr>Курсова перепідготовка, підвищення кваліфікації</vt:lpstr>
      <vt:lpstr>Методична робота</vt:lpstr>
      <vt:lpstr>Методична робота</vt:lpstr>
      <vt:lpstr>Методична робота</vt:lpstr>
      <vt:lpstr>Методична робота</vt:lpstr>
      <vt:lpstr>Брали участь у Добрій практиці «Сучасна освіта - 2024».</vt:lpstr>
      <vt:lpstr>Презентація PowerPoint</vt:lpstr>
      <vt:lpstr>Конкурс – огляд підготовки ігрового предметно – розвивального середовища до нового навчального року</vt:lpstr>
      <vt:lpstr>Конкурс «Театральна іграшка»</vt:lpstr>
      <vt:lpstr>Город на підвіконні</vt:lpstr>
      <vt:lpstr>Співпраця з газетою «Вісті»</vt:lpstr>
      <vt:lpstr>Ютуб канал та сайт ЗДО </vt:lpstr>
      <vt:lpstr>Організація інклюзивного навчання</vt:lpstr>
      <vt:lpstr>Організація гурткової роботи</vt:lpstr>
      <vt:lpstr>Гурткова робота</vt:lpstr>
      <vt:lpstr>Свята </vt:lpstr>
      <vt:lpstr>Театралізована діяльність</vt:lpstr>
      <vt:lpstr>Вокальний ансамбль «Сонечко»</vt:lpstr>
      <vt:lpstr>Тематичні дні - 75</vt:lpstr>
      <vt:lpstr>Тематичні тижні -15</vt:lpstr>
      <vt:lpstr>Робота з батьками</vt:lpstr>
      <vt:lpstr>Виставки </vt:lpstr>
      <vt:lpstr>Акції </vt:lpstr>
      <vt:lpstr>Презентація PowerPoint</vt:lpstr>
      <vt:lpstr>Організація харчування</vt:lpstr>
      <vt:lpstr>Волонтерська діяльність</vt:lpstr>
      <vt:lpstr>Волонтерська діяльність</vt:lpstr>
      <vt:lpstr>Волонтерська діяльність</vt:lpstr>
      <vt:lpstr>Волонтерська діяльність</vt:lpstr>
      <vt:lpstr>Волонтерська діяльність</vt:lpstr>
      <vt:lpstr>Волонтерська діяльність</vt:lpstr>
      <vt:lpstr>Волонтерська діяльність</vt:lpstr>
      <vt:lpstr>Волонтерська діяльність</vt:lpstr>
      <vt:lpstr>Матеріально – технічне забезпечення</vt:lpstr>
      <vt:lpstr>Матеріально – технічне забезпечення</vt:lpstr>
      <vt:lpstr>Матеріально – технічне забезпечення</vt:lpstr>
      <vt:lpstr>Матеріально – технічне забезпечення</vt:lpstr>
      <vt:lpstr>Проблеми, які потребують вирішення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Home-PC</dc:creator>
  <cp:lastModifiedBy>Acer</cp:lastModifiedBy>
  <cp:revision>75</cp:revision>
  <dcterms:created xsi:type="dcterms:W3CDTF">2016-03-26T12:06:49Z</dcterms:created>
  <dcterms:modified xsi:type="dcterms:W3CDTF">2025-01-06T08:41:46Z</dcterms:modified>
</cp:coreProperties>
</file>